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88" r:id="rId3"/>
    <p:sldId id="289" r:id="rId4"/>
    <p:sldId id="293" r:id="rId5"/>
    <p:sldId id="311" r:id="rId6"/>
    <p:sldId id="314" r:id="rId7"/>
    <p:sldId id="298" r:id="rId8"/>
    <p:sldId id="310" r:id="rId9"/>
    <p:sldId id="299" r:id="rId10"/>
    <p:sldId id="315" r:id="rId11"/>
    <p:sldId id="312" r:id="rId12"/>
    <p:sldId id="313" r:id="rId13"/>
    <p:sldId id="316" r:id="rId14"/>
    <p:sldId id="28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94675" autoAdjust="0"/>
  </p:normalViewPr>
  <p:slideViewPr>
    <p:cSldViewPr>
      <p:cViewPr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983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150D-5F2B-49C5-8CE5-E7E1DDC38725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BAD2-019E-4EAC-8D17-F0129AC1A92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 spd="slow" advTm="10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150D-5F2B-49C5-8CE5-E7E1DDC38725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BAD2-019E-4EAC-8D17-F0129AC1A9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10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150D-5F2B-49C5-8CE5-E7E1DDC38725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BAD2-019E-4EAC-8D17-F0129AC1A9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10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150D-5F2B-49C5-8CE5-E7E1DDC38725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BAD2-019E-4EAC-8D17-F0129AC1A9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10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150D-5F2B-49C5-8CE5-E7E1DDC38725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76ABAD2-019E-4EAC-8D17-F0129AC1A9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10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150D-5F2B-49C5-8CE5-E7E1DDC38725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BAD2-019E-4EAC-8D17-F0129AC1A9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10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150D-5F2B-49C5-8CE5-E7E1DDC38725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BAD2-019E-4EAC-8D17-F0129AC1A9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10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150D-5F2B-49C5-8CE5-E7E1DDC38725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BAD2-019E-4EAC-8D17-F0129AC1A9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10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150D-5F2B-49C5-8CE5-E7E1DDC38725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BAD2-019E-4EAC-8D17-F0129AC1A9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10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150D-5F2B-49C5-8CE5-E7E1DDC38725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BAD2-019E-4EAC-8D17-F0129AC1A9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10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6150D-5F2B-49C5-8CE5-E7E1DDC38725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BAD2-019E-4EAC-8D17-F0129AC1A9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10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100000">
              <a:schemeClr val="bg2">
                <a:shade val="45000"/>
                <a:satMod val="120000"/>
              </a:schemeClr>
            </a:gs>
          </a:gsLst>
          <a:path path="circle">
            <a:fillToRect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AE6150D-5F2B-49C5-8CE5-E7E1DDC38725}" type="datetimeFigureOut">
              <a:rPr lang="en-US" smtClean="0"/>
              <a:t>5/21/2014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76ABAD2-019E-4EAC-8D17-F0129AC1A92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 advTm="10000">
    <p:fad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tchservices.co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hyperlink" Target="http://www.baca.org/" TargetMode="Externa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990600"/>
            <a:ext cx="4038600" cy="2057400"/>
          </a:xfrm>
        </p:spPr>
        <p:txBody>
          <a:bodyPr/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990" y="3124200"/>
            <a:ext cx="7554820" cy="1101248"/>
          </a:xfrm>
        </p:spPr>
        <p:txBody>
          <a:bodyPr>
            <a:noAutofit/>
          </a:bodyPr>
          <a:lstStyle/>
          <a:p>
            <a:r>
              <a:rPr lang="en-US" sz="2500" b="1" dirty="0" smtClean="0"/>
              <a:t>Presented by:</a:t>
            </a:r>
          </a:p>
          <a:p>
            <a:r>
              <a:rPr lang="en-US" sz="2500" b="1" dirty="0" smtClean="0"/>
              <a:t>Thomas P. </a:t>
            </a:r>
            <a:r>
              <a:rPr lang="en-US" sz="2500" b="1" dirty="0" err="1" smtClean="0"/>
              <a:t>Tarshis</a:t>
            </a:r>
            <a:r>
              <a:rPr lang="en-US" sz="2500" b="1" dirty="0" smtClean="0"/>
              <a:t> MD, MPH</a:t>
            </a:r>
          </a:p>
          <a:p>
            <a:r>
              <a:rPr lang="en-US" sz="2500" b="1" dirty="0" smtClean="0"/>
              <a:t>Medical Director, Bay Area Children’s Association</a:t>
            </a:r>
          </a:p>
          <a:p>
            <a:r>
              <a:rPr lang="en-US" sz="2500" b="1" dirty="0" smtClean="0"/>
              <a:t>Board-Certified Child, Adolescent &amp; Adult Psychiatrist</a:t>
            </a:r>
          </a:p>
          <a:p>
            <a:r>
              <a:rPr lang="en-US" sz="2500" b="1" dirty="0" smtClean="0"/>
              <a:t>Adjunct Faculty, Stanford University</a:t>
            </a:r>
          </a:p>
          <a:p>
            <a:r>
              <a:rPr lang="en-US" sz="2500" b="1" dirty="0" smtClean="0"/>
              <a:t>Author of </a:t>
            </a:r>
            <a:r>
              <a:rPr lang="en-US" sz="2500" b="1" dirty="0"/>
              <a:t>“Living with Peer Pressure and Bullying”</a:t>
            </a:r>
            <a:r>
              <a:rPr lang="en-US" sz="2500" b="1" dirty="0" smtClean="0"/>
              <a:t> </a:t>
            </a:r>
            <a:endParaRPr lang="en-US" sz="2500" b="1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2440" y="228600"/>
            <a:ext cx="770392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7853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Advice for Parents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0916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Ask questions</a:t>
            </a:r>
          </a:p>
          <a:p>
            <a:pPr lvl="1"/>
            <a:r>
              <a:rPr lang="en-US" dirty="0" smtClean="0"/>
              <a:t>Speak to your mental health providers about best scientific methods to treat your child’s symptoms</a:t>
            </a:r>
            <a:endParaRPr lang="en-US" dirty="0" smtClean="0"/>
          </a:p>
          <a:p>
            <a:r>
              <a:rPr lang="en-US" dirty="0" smtClean="0"/>
              <a:t>Challenge Insurance Companies</a:t>
            </a:r>
            <a:endParaRPr lang="en-US" dirty="0" smtClean="0"/>
          </a:p>
          <a:p>
            <a:pPr lvl="1"/>
            <a:r>
              <a:rPr lang="en-US" dirty="0" smtClean="0"/>
              <a:t>Become familiar with the term Evidence-Based Medicine (EBM). </a:t>
            </a:r>
            <a:r>
              <a:rPr lang="en-US" dirty="0" smtClean="0"/>
              <a:t>Challenge your care providers to deliver the best EBM possible – this means scientific, integrated care in one setting</a:t>
            </a:r>
            <a:endParaRPr lang="en-US" dirty="0"/>
          </a:p>
          <a:p>
            <a:r>
              <a:rPr lang="en-US" dirty="0" smtClean="0"/>
              <a:t>Advocacy</a:t>
            </a:r>
          </a:p>
          <a:p>
            <a:pPr lvl="1"/>
            <a:r>
              <a:rPr lang="en-US" dirty="0" smtClean="0"/>
              <a:t>It is morally and ethically wrong for youth with mental illness to not receive the same quality and level of care as youth with other illnesses</a:t>
            </a:r>
            <a:endParaRPr lang="en-US" dirty="0"/>
          </a:p>
          <a:p>
            <a:r>
              <a:rPr lang="en-US" dirty="0" smtClean="0"/>
              <a:t>Schools</a:t>
            </a:r>
          </a:p>
          <a:p>
            <a:pPr lvl="1"/>
            <a:r>
              <a:rPr lang="en-US" dirty="0" smtClean="0"/>
              <a:t>Fight against old policies and demand that schools provide harassment-free environments for learning as required by law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7578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2011 Suicide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4256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Centers for Disease Control (CDC) data from 2011:</a:t>
            </a:r>
          </a:p>
          <a:p>
            <a:endParaRPr lang="en-US" sz="3200" dirty="0" smtClean="0"/>
          </a:p>
          <a:p>
            <a:pPr lvl="1"/>
            <a:r>
              <a:rPr lang="en-US" sz="2800" dirty="0" smtClean="0"/>
              <a:t>Suicide is now the second leading cause of death for 15-24 year olds, (passing homicide) with a rate of 10.7 per 100,000 individuals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For comparison, deaths from cancer for this age range were 3.7 per 100,000</a:t>
            </a:r>
          </a:p>
        </p:txBody>
      </p:sp>
    </p:spTree>
    <p:extLst>
      <p:ext uri="{BB962C8B-B14F-4D97-AF65-F5344CB8AC3E}">
        <p14:creationId xmlns:p14="http://schemas.microsoft.com/office/powerpoint/2010/main" val="42051766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Differences in Funding between Suicide and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St. Jude Children’s Research Hospital received $475 million dollars in 2011 from contributions, grants and </a:t>
            </a:r>
            <a:r>
              <a:rPr lang="en-US" dirty="0" smtClean="0"/>
              <a:t>gifts</a:t>
            </a:r>
          </a:p>
          <a:p>
            <a:endParaRPr lang="en-US" dirty="0" smtClean="0"/>
          </a:p>
          <a:p>
            <a:r>
              <a:rPr lang="en-US" dirty="0" smtClean="0"/>
              <a:t>The National Alliance for the Mentally Ill (NAMI), which serves adults and children, received $8 million dollars </a:t>
            </a:r>
            <a:r>
              <a:rPr lang="en-US" dirty="0"/>
              <a:t>in 2011 from contributions, grants and gifts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3829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is Hope!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Collaborative Approach to Children’s Mental Health (CATCH) </a:t>
            </a:r>
            <a:r>
              <a:rPr lang="en-US" dirty="0" smtClean="0">
                <a:hlinkClick r:id="rId2"/>
              </a:rPr>
              <a:t>www.catchservices.com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As we grow and have good outcomes, </a:t>
            </a:r>
            <a:r>
              <a:rPr lang="en-US" dirty="0" smtClean="0"/>
              <a:t>we are more successful at helping families get good care for their children, and in negotiations with insurance companies</a:t>
            </a:r>
          </a:p>
          <a:p>
            <a:endParaRPr lang="en-US" dirty="0" smtClean="0"/>
          </a:p>
          <a:p>
            <a:r>
              <a:rPr lang="en-US" dirty="0" smtClean="0"/>
              <a:t>Stigma (slowly but surely) is decreasing</a:t>
            </a:r>
          </a:p>
          <a:p>
            <a:pPr lvl="1"/>
            <a:r>
              <a:rPr lang="en-US" dirty="0" smtClean="0"/>
              <a:t>Health care equality for mental illness is now mandated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8296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Your Time!</a:t>
            </a:r>
            <a:endParaRPr lang="en-US" dirty="0"/>
          </a:p>
        </p:txBody>
      </p:sp>
      <p:pic>
        <p:nvPicPr>
          <p:cNvPr id="4" name="Picture 3" descr="MCj010522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92" y="1295400"/>
            <a:ext cx="1814513" cy="145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4" descr="MCj0105140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323109"/>
            <a:ext cx="1530350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5" descr="MCj0104918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91" y="3454400"/>
            <a:ext cx="1817688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6" descr="MCj0104838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6720" y="3429000"/>
            <a:ext cx="1820863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 descr="MCj01047960000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350" y="1601788"/>
            <a:ext cx="1824038" cy="75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209800" y="3045331"/>
            <a:ext cx="4495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Contact Information: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Website:</a:t>
            </a:r>
            <a:r>
              <a:rPr lang="en-US" sz="3200" dirty="0" smtClean="0">
                <a:solidFill>
                  <a:schemeClr val="bg1"/>
                </a:solidFill>
              </a:rPr>
              <a:t>	</a:t>
            </a:r>
          </a:p>
          <a:p>
            <a:pPr algn="ctr"/>
            <a:r>
              <a:rPr lang="en-US" sz="3200" dirty="0" smtClean="0">
                <a:hlinkClick r:id="rId7"/>
              </a:rPr>
              <a:t>www.baca.org</a:t>
            </a:r>
            <a:endParaRPr lang="en-US" sz="3200" dirty="0" smtClean="0"/>
          </a:p>
          <a:p>
            <a:pPr algn="ctr"/>
            <a:endParaRPr lang="en-US" sz="3200" dirty="0" smtClean="0"/>
          </a:p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E-mail: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ttarshis@baca.org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76947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Am I? (Part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r>
              <a:rPr lang="en-US" dirty="0" smtClean="0"/>
              <a:t>Born and raised in San Jose, CA</a:t>
            </a:r>
          </a:p>
          <a:p>
            <a:r>
              <a:rPr lang="en-US" dirty="0" smtClean="0"/>
              <a:t>UC Berkeley for undergraduate school</a:t>
            </a:r>
          </a:p>
          <a:p>
            <a:r>
              <a:rPr lang="en-US" dirty="0" smtClean="0"/>
              <a:t>University of Michigan for Master’s in Public Health</a:t>
            </a:r>
          </a:p>
          <a:p>
            <a:r>
              <a:rPr lang="en-US" dirty="0" smtClean="0"/>
              <a:t>Wayne State University in Detroit, MI for Medical School</a:t>
            </a:r>
          </a:p>
          <a:p>
            <a:r>
              <a:rPr lang="en-US" dirty="0" smtClean="0"/>
              <a:t>Maricopa Integrated Health System in Phoenix, AZ for Adult Psychiatry Training</a:t>
            </a:r>
          </a:p>
          <a:p>
            <a:r>
              <a:rPr lang="en-US" dirty="0" smtClean="0"/>
              <a:t>Stanford University, for Combined National Institute of Mental Health (NIMH) Research and Child Psychiatry Fellowship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7501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Who Am I? (Part 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800600"/>
          </a:xfrm>
        </p:spPr>
        <p:txBody>
          <a:bodyPr>
            <a:noAutofit/>
          </a:bodyPr>
          <a:lstStyle/>
          <a:p>
            <a:r>
              <a:rPr lang="en-US" dirty="0" smtClean="0"/>
              <a:t>Research Area: Bullying and Victimization </a:t>
            </a:r>
          </a:p>
          <a:p>
            <a:r>
              <a:rPr lang="en-US" dirty="0" smtClean="0"/>
              <a:t>Developed, </a:t>
            </a:r>
            <a:r>
              <a:rPr lang="en-US" dirty="0"/>
              <a:t>t</a:t>
            </a:r>
            <a:r>
              <a:rPr lang="en-US" dirty="0" smtClean="0"/>
              <a:t>ested and validated Peer Interactions in Primary School (PIPS) Survey</a:t>
            </a:r>
          </a:p>
          <a:p>
            <a:r>
              <a:rPr lang="en-US" dirty="0" smtClean="0"/>
              <a:t>Wrote a book for teens “Living with Peer Pressure and Bullying”</a:t>
            </a:r>
          </a:p>
          <a:p>
            <a:r>
              <a:rPr lang="en-US" dirty="0" smtClean="0"/>
              <a:t>American Academy of Child and Adolescent Psychiatry (AACAP) spokesperson on bullying</a:t>
            </a:r>
          </a:p>
          <a:p>
            <a:r>
              <a:rPr lang="en-US" i="1" dirty="0" smtClean="0"/>
              <a:t>Developed and preparing to test the Teacher Interactions in Primary School (TIPS) Survey</a:t>
            </a:r>
          </a:p>
          <a:p>
            <a:endParaRPr lang="en-US" dirty="0"/>
          </a:p>
          <a:p>
            <a:r>
              <a:rPr lang="en-US" dirty="0" smtClean="0"/>
              <a:t>All that being said……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68629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55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Who I Really Am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5709" y="1066800"/>
            <a:ext cx="8151091" cy="4800600"/>
          </a:xfrm>
          <a:prstGeom prst="rect">
            <a:avLst/>
          </a:prstGeom>
        </p:spPr>
        <p:txBody>
          <a:bodyPr vert="horz">
            <a:no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Frustrated with bureaucracies and broken system of care for bullying/victimization and mental health</a:t>
            </a:r>
          </a:p>
          <a:p>
            <a:r>
              <a:rPr lang="en-US" sz="2400" dirty="0" smtClean="0"/>
              <a:t>Started BACA in 2007 to provide evidence-based, compassionate </a:t>
            </a:r>
            <a:r>
              <a:rPr lang="en-US" sz="2400" dirty="0"/>
              <a:t>c</a:t>
            </a:r>
            <a:r>
              <a:rPr lang="en-US" sz="2400" dirty="0" smtClean="0"/>
              <a:t>are to all </a:t>
            </a:r>
            <a:r>
              <a:rPr lang="en-US" sz="2400" dirty="0"/>
              <a:t>c</a:t>
            </a:r>
            <a:r>
              <a:rPr lang="en-US" sz="2400" dirty="0" smtClean="0"/>
              <a:t>hildren </a:t>
            </a:r>
            <a:r>
              <a:rPr lang="en-US" sz="2400" dirty="0"/>
              <a:t>s</a:t>
            </a:r>
            <a:r>
              <a:rPr lang="en-US" sz="2400" dirty="0" smtClean="0"/>
              <a:t>uffering from bullying, </a:t>
            </a:r>
            <a:r>
              <a:rPr lang="en-US" sz="2400" dirty="0"/>
              <a:t>v</a:t>
            </a:r>
            <a:r>
              <a:rPr lang="en-US" sz="2400" dirty="0" smtClean="0"/>
              <a:t>ictimization or mental </a:t>
            </a:r>
            <a:r>
              <a:rPr lang="en-US" sz="2400" dirty="0"/>
              <a:t>h</a:t>
            </a:r>
            <a:r>
              <a:rPr lang="en-US" sz="2400" dirty="0" smtClean="0"/>
              <a:t>ealth </a:t>
            </a:r>
            <a:r>
              <a:rPr lang="en-US" sz="2400" dirty="0"/>
              <a:t>i</a:t>
            </a:r>
            <a:r>
              <a:rPr lang="en-US" sz="2400" dirty="0" smtClean="0"/>
              <a:t>ssues</a:t>
            </a:r>
          </a:p>
          <a:p>
            <a:r>
              <a:rPr lang="en-US" sz="2400" dirty="0" smtClean="0"/>
              <a:t>Our </a:t>
            </a:r>
            <a:r>
              <a:rPr lang="en-US" sz="2400" dirty="0" smtClean="0"/>
              <a:t>clinics integrate </a:t>
            </a:r>
            <a:r>
              <a:rPr lang="en-US" sz="2400" dirty="0" smtClean="0"/>
              <a:t>care in one setting so parents get the needed support for schools, therapies and psychiatry in one place, decreasing our ‘fragmented’ mental health care </a:t>
            </a:r>
            <a:r>
              <a:rPr lang="en-US" sz="2400" dirty="0" smtClean="0"/>
              <a:t>system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Bay Area needs clinics delivering the best mental health care possible, free from discrimination based on ethnicity, sexuality or socio-economic status</a:t>
            </a:r>
          </a:p>
          <a:p>
            <a:endParaRPr lang="en-US" sz="2400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29958" y="5410200"/>
            <a:ext cx="8229600" cy="1219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6397097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BACA </a:t>
            </a:r>
            <a:r>
              <a:rPr lang="en-US" dirty="0" smtClean="0"/>
              <a:t>Locations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114800"/>
          </a:xfrm>
        </p:spPr>
        <p:txBody>
          <a:bodyPr/>
          <a:lstStyle/>
          <a:p>
            <a:r>
              <a:rPr lang="en-US" dirty="0" smtClean="0"/>
              <a:t>BACA </a:t>
            </a:r>
            <a:r>
              <a:rPr lang="en-US" dirty="0" smtClean="0"/>
              <a:t>San Jose</a:t>
            </a:r>
            <a:endParaRPr lang="en-US" dirty="0" smtClean="0"/>
          </a:p>
          <a:p>
            <a:pPr lvl="1"/>
            <a:r>
              <a:rPr lang="en-US" dirty="0" smtClean="0"/>
              <a:t>Currently about 10% of our clients commute “treacherous” highway 17 to come to out clinic</a:t>
            </a:r>
          </a:p>
          <a:p>
            <a:r>
              <a:rPr lang="en-US" dirty="0" smtClean="0"/>
              <a:t>BACA </a:t>
            </a:r>
            <a:r>
              <a:rPr lang="en-US" dirty="0" smtClean="0"/>
              <a:t>Oakland (Opened May 2014)</a:t>
            </a:r>
            <a:endParaRPr lang="en-US" dirty="0" smtClean="0"/>
          </a:p>
          <a:p>
            <a:pPr lvl="1"/>
            <a:r>
              <a:rPr lang="en-US" dirty="0" smtClean="0"/>
              <a:t>Struggles with extremely high rates of mental illness in children and lacks integrated care</a:t>
            </a:r>
          </a:p>
          <a:p>
            <a:r>
              <a:rPr lang="en-US" dirty="0" smtClean="0"/>
              <a:t>BACA </a:t>
            </a:r>
            <a:r>
              <a:rPr lang="en-US" dirty="0" smtClean="0"/>
              <a:t>Santa Cruz (Early 2015?)</a:t>
            </a:r>
            <a:endParaRPr lang="en-US" dirty="0" smtClean="0"/>
          </a:p>
          <a:p>
            <a:pPr lvl="1"/>
            <a:r>
              <a:rPr lang="en-US" dirty="0" smtClean="0"/>
              <a:t>Coming Next….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7601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BACA is Unique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114800"/>
          </a:xfrm>
        </p:spPr>
        <p:txBody>
          <a:bodyPr/>
          <a:lstStyle/>
          <a:p>
            <a:r>
              <a:rPr lang="en-US" dirty="0" smtClean="0"/>
              <a:t>Continuity of Care</a:t>
            </a:r>
            <a:endParaRPr lang="en-US" dirty="0" smtClean="0"/>
          </a:p>
          <a:p>
            <a:pPr lvl="1"/>
            <a:r>
              <a:rPr lang="en-US" dirty="0" smtClean="0"/>
              <a:t>IOP – Outpatient Clinic – School - Home</a:t>
            </a:r>
            <a:endParaRPr lang="en-US" dirty="0" smtClean="0"/>
          </a:p>
          <a:p>
            <a:r>
              <a:rPr lang="en-US" dirty="0" smtClean="0"/>
              <a:t>Treat Family System</a:t>
            </a:r>
            <a:endParaRPr lang="en-US" dirty="0" smtClean="0"/>
          </a:p>
          <a:p>
            <a:pPr lvl="1"/>
            <a:r>
              <a:rPr lang="en-US" dirty="0" smtClean="0"/>
              <a:t>Primary clients are ages 0-25 - but we do treat adults (Must be parents of youth in treatment)</a:t>
            </a:r>
            <a:endParaRPr lang="en-US" dirty="0" smtClean="0"/>
          </a:p>
          <a:p>
            <a:r>
              <a:rPr lang="en-US" dirty="0" smtClean="0"/>
              <a:t>Stop Over-Prescribing!!!!</a:t>
            </a:r>
            <a:endParaRPr lang="en-US" dirty="0" smtClean="0"/>
          </a:p>
          <a:p>
            <a:pPr lvl="1"/>
            <a:r>
              <a:rPr lang="en-US" dirty="0" smtClean="0"/>
              <a:t>Our physicians run teams, do therapy, and will not pull out their prescription pad inappropriately.  We pride ourselves on taking children OFF medicine.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4875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 smtClean="0"/>
              <a:t>Unlimited Demand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7875535"/>
              </p:ext>
            </p:extLst>
          </p:nvPr>
        </p:nvGraphicFramePr>
        <p:xfrm>
          <a:off x="457200" y="1219200"/>
          <a:ext cx="8153402" cy="3429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8157"/>
                <a:gridCol w="2038157"/>
                <a:gridCol w="2038157"/>
                <a:gridCol w="2038931"/>
              </a:tblGrid>
              <a:tr h="3810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Year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Patient Visits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Staff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Website Visitors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2007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122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129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2008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1010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2292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2009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1436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2251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3341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4399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2011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4549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8370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2012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5495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16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18839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2013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8294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28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35386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2014*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10950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&gt;40*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52782*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47800" y="48768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316 Requests for Services in 2014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0017155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Programs </a:t>
            </a:r>
            <a:r>
              <a:rPr lang="en-US" dirty="0" smtClean="0"/>
              <a:t>at BACA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Outpatient clinic</a:t>
            </a:r>
          </a:p>
          <a:p>
            <a:r>
              <a:rPr lang="en-US" dirty="0" err="1" smtClean="0"/>
              <a:t>Minecraft</a:t>
            </a:r>
            <a:r>
              <a:rPr lang="en-US" dirty="0" smtClean="0"/>
              <a:t>™ </a:t>
            </a:r>
            <a:r>
              <a:rPr lang="en-US" dirty="0" smtClean="0"/>
              <a:t>Social Skills </a:t>
            </a:r>
            <a:r>
              <a:rPr lang="en-US" dirty="0" smtClean="0"/>
              <a:t>Group </a:t>
            </a:r>
          </a:p>
          <a:p>
            <a:pPr lvl="1"/>
            <a:r>
              <a:rPr lang="en-US" dirty="0" smtClean="0"/>
              <a:t>via Technology Therapists</a:t>
            </a:r>
            <a:endParaRPr lang="en-US" dirty="0" smtClean="0"/>
          </a:p>
          <a:p>
            <a:r>
              <a:rPr lang="en-US" dirty="0" smtClean="0"/>
              <a:t>Adolescent </a:t>
            </a:r>
            <a:r>
              <a:rPr lang="en-US" dirty="0" smtClean="0"/>
              <a:t>Intensive Outpatient </a:t>
            </a:r>
            <a:r>
              <a:rPr lang="en-US" dirty="0" smtClean="0"/>
              <a:t>Programs </a:t>
            </a:r>
            <a:r>
              <a:rPr lang="en-US" dirty="0" smtClean="0"/>
              <a:t>(IOP</a:t>
            </a:r>
            <a:r>
              <a:rPr lang="en-US" dirty="0" smtClean="0"/>
              <a:t>)</a:t>
            </a:r>
          </a:p>
          <a:p>
            <a:r>
              <a:rPr lang="en-US" dirty="0" smtClean="0"/>
              <a:t>Young Adult IOP</a:t>
            </a:r>
          </a:p>
          <a:p>
            <a:pPr lvl="1"/>
            <a:r>
              <a:rPr lang="en-US" dirty="0" smtClean="0"/>
              <a:t>Starting Summer 2014</a:t>
            </a:r>
            <a:endParaRPr lang="en-US" dirty="0" smtClean="0"/>
          </a:p>
          <a:p>
            <a:r>
              <a:rPr lang="en-US" dirty="0" smtClean="0"/>
              <a:t>Latency Age </a:t>
            </a:r>
            <a:r>
              <a:rPr lang="en-US" dirty="0" smtClean="0"/>
              <a:t>IOP</a:t>
            </a:r>
          </a:p>
          <a:p>
            <a:pPr lvl="1"/>
            <a:r>
              <a:rPr lang="en-US" dirty="0" smtClean="0"/>
              <a:t>Resuming Fall 2014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06384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BACA faces…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Funding</a:t>
            </a:r>
          </a:p>
          <a:p>
            <a:pPr lvl="1"/>
            <a:r>
              <a:rPr lang="en-US" dirty="0" smtClean="0"/>
              <a:t>County Issues, Insurance Issues, Loans and Lines of Credit</a:t>
            </a:r>
            <a:endParaRPr lang="en-US" dirty="0" smtClean="0"/>
          </a:p>
          <a:p>
            <a:r>
              <a:rPr lang="en-US" dirty="0" smtClean="0"/>
              <a:t>Staffing </a:t>
            </a:r>
          </a:p>
          <a:p>
            <a:pPr lvl="1"/>
            <a:r>
              <a:rPr lang="en-US" dirty="0" smtClean="0"/>
              <a:t>Finding </a:t>
            </a:r>
            <a:r>
              <a:rPr lang="en-US" dirty="0" smtClean="0"/>
              <a:t>staff </a:t>
            </a:r>
            <a:r>
              <a:rPr lang="en-US" dirty="0"/>
              <a:t>that will work for lower salaries but who are dedicated, compassionate, caring and good clinicians</a:t>
            </a:r>
          </a:p>
          <a:p>
            <a:r>
              <a:rPr lang="en-US" dirty="0" smtClean="0"/>
              <a:t>Correcting Bad Practices</a:t>
            </a:r>
          </a:p>
          <a:p>
            <a:pPr lvl="1"/>
            <a:r>
              <a:rPr lang="en-US" dirty="0" smtClean="0"/>
              <a:t>Training </a:t>
            </a:r>
            <a:r>
              <a:rPr lang="en-US" dirty="0"/>
              <a:t>schools, other clinics and mental health providers on proper treatment methods</a:t>
            </a:r>
          </a:p>
          <a:p>
            <a:r>
              <a:rPr lang="en-US" dirty="0" smtClean="0"/>
              <a:t>Demand</a:t>
            </a:r>
          </a:p>
          <a:p>
            <a:pPr lvl="1"/>
            <a:r>
              <a:rPr lang="en-US" dirty="0" smtClean="0"/>
              <a:t>Trying </a:t>
            </a:r>
            <a:r>
              <a:rPr lang="en-US" dirty="0"/>
              <a:t>to meet unprecedented demand to help all children and families in need of services; especially children involved in bullying or victimization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2891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1716</TotalTime>
  <Words>835</Words>
  <Application>Microsoft Office PowerPoint</Application>
  <PresentationFormat>On-screen Show (4:3)</PresentationFormat>
  <Paragraphs>130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Apex</vt:lpstr>
      <vt:lpstr>b</vt:lpstr>
      <vt:lpstr>Who Am I? (Part 1)</vt:lpstr>
      <vt:lpstr>Who Am I? (Part II)</vt:lpstr>
      <vt:lpstr>Who I Really Am</vt:lpstr>
      <vt:lpstr>BACA Locations</vt:lpstr>
      <vt:lpstr>Why BACA is Unique</vt:lpstr>
      <vt:lpstr>Unlimited Demand</vt:lpstr>
      <vt:lpstr>Programs at BACA</vt:lpstr>
      <vt:lpstr>Challenges BACA faces…</vt:lpstr>
      <vt:lpstr>Advice for Parents</vt:lpstr>
      <vt:lpstr>2011 Suicide Data</vt:lpstr>
      <vt:lpstr>Differences in Funding between Suicide and Cancer</vt:lpstr>
      <vt:lpstr>There is Hope!</vt:lpstr>
      <vt:lpstr>Thank You for Your Time!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</dc:title>
  <dc:creator>BACA 2011JunB</dc:creator>
  <cp:lastModifiedBy>ttarshis</cp:lastModifiedBy>
  <cp:revision>170</cp:revision>
  <dcterms:created xsi:type="dcterms:W3CDTF">2012-08-16T21:44:32Z</dcterms:created>
  <dcterms:modified xsi:type="dcterms:W3CDTF">2014-05-21T15:53:32Z</dcterms:modified>
</cp:coreProperties>
</file>